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7" r:id="rId3"/>
    <p:sldId id="268" r:id="rId4"/>
    <p:sldId id="269" r:id="rId5"/>
    <p:sldId id="270" r:id="rId6"/>
    <p:sldId id="272" r:id="rId7"/>
    <p:sldId id="271" r:id="rId8"/>
  </p:sldIdLst>
  <p:sldSz cx="10058400" cy="7772400"/>
  <p:notesSz cx="7077075" cy="9363075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448">
          <p15:clr>
            <a:srgbClr val="A4A3A4"/>
          </p15:clr>
        </p15:guide>
        <p15:guide id="4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A7E0"/>
    <a:srgbClr val="E3178E"/>
    <a:srgbClr val="FED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29" autoAdjust="0"/>
  </p:normalViewPr>
  <p:slideViewPr>
    <p:cSldViewPr>
      <p:cViewPr varScale="1">
        <p:scale>
          <a:sx n="71" d="100"/>
          <a:sy n="71" d="100"/>
        </p:scale>
        <p:origin x="1574" y="67"/>
      </p:cViewPr>
      <p:guideLst>
        <p:guide orient="horz" pos="2160"/>
        <p:guide pos="2880"/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87669C82-A6FF-449F-B6A3-0333985CA7A7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6825" y="701675"/>
            <a:ext cx="45434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FC930E2-9A34-4906-95F9-7B99BBD8E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2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701675"/>
            <a:ext cx="45434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30E2-9A34-4906-95F9-7B99BBD8E27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4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701675"/>
            <a:ext cx="45434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78C6B-4A4E-48D4-A920-62FAA17177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36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701675"/>
            <a:ext cx="45434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78C6B-4A4E-48D4-A920-62FAA171772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36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701675"/>
            <a:ext cx="45434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78C6B-4A4E-48D4-A920-62FAA171772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36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701675"/>
            <a:ext cx="45434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78C6B-4A4E-48D4-A920-62FAA171772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36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701675"/>
            <a:ext cx="45434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78C6B-4A4E-48D4-A920-62FAA171772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14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701675"/>
            <a:ext cx="45434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78C6B-4A4E-48D4-A920-62FAA171772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3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AC07-FE72-45E9-9EFE-E92322607CA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7DD7-D84D-4262-9076-5370DBFD90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:\Communications and Marketing\Logo\CLASSROOM CENTRAL LOGOS\CC 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80" y="1986281"/>
            <a:ext cx="4440907" cy="12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795513" y="4490721"/>
            <a:ext cx="8549640" cy="863600"/>
          </a:xfrm>
          <a:prstGeom prst="rect">
            <a:avLst/>
          </a:prstGeom>
        </p:spPr>
        <p:txBody>
          <a:bodyPr vert="horz" lIns="101882" tIns="50941" rIns="101882" bIns="50941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en-US" dirty="0"/>
            </a:b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02920" y="3454400"/>
            <a:ext cx="9052560" cy="1295400"/>
          </a:xfrm>
        </p:spPr>
        <p:txBody>
          <a:bodyPr/>
          <a:lstStyle>
            <a:lvl1pPr>
              <a:defRPr baseline="0">
                <a:solidFill>
                  <a:srgbClr val="06A7E0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808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9880" y="172720"/>
            <a:ext cx="6789420" cy="1295400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27200"/>
            <a:ext cx="9052560" cy="5129425"/>
          </a:xfrm>
        </p:spPr>
        <p:txBody>
          <a:bodyPr/>
          <a:lstStyle>
            <a:lvl1pPr>
              <a:defRPr>
                <a:solidFill>
                  <a:srgbClr val="06A7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54" y="86360"/>
            <a:ext cx="2811234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41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9AC07-FE72-45E9-9EFE-E92322607CA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37DD7-D84D-4262-9076-5370DBFD9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4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lassroomcentral.org/" TargetMode="External"/><Relationship Id="rId3" Type="http://schemas.openxmlformats.org/officeDocument/2006/relationships/hyperlink" Target="https://classroomcentral.org/" TargetMode="External"/><Relationship Id="rId7" Type="http://schemas.openxmlformats.org/officeDocument/2006/relationships/hyperlink" Target="https://www.linkedin.com/company/classroom-centra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stagram.com/classroomcentral" TargetMode="External"/><Relationship Id="rId5" Type="http://schemas.openxmlformats.org/officeDocument/2006/relationships/hyperlink" Target="https://twitter.com/classrmcentral" TargetMode="External"/><Relationship Id="rId4" Type="http://schemas.openxmlformats.org/officeDocument/2006/relationships/hyperlink" Target="https://www.facebook.com/classroomcentral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CC_BookLis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classroomcentral.org/" TargetMode="External"/><Relationship Id="rId4" Type="http://schemas.openxmlformats.org/officeDocument/2006/relationships/hyperlink" Target="https://classroomcentral.org/give-onlin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central.org/give-onlin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classroomcentral.org/" TargetMode="External"/><Relationship Id="rId4" Type="http://schemas.openxmlformats.org/officeDocument/2006/relationships/hyperlink" Target="http://bit.ly/CC_BookLis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central.org/attend-a-show-tell-tou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classroomcentral.org/" TargetMode="External"/><Relationship Id="rId4" Type="http://schemas.openxmlformats.org/officeDocument/2006/relationships/hyperlink" Target="https://classroomcentral.volunteerhub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66700" y="5105400"/>
            <a:ext cx="9525000" cy="19812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06A7E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hope these sample emails &amp; social posts will help when promoting your book drive. Remember to customize the items in </a:t>
            </a:r>
            <a:r>
              <a:rPr lang="en-US" sz="7200" dirty="0">
                <a:solidFill>
                  <a:srgbClr val="E31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pink</a:t>
            </a:r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your drive &amp; organization. </a:t>
            </a:r>
          </a:p>
          <a:p>
            <a:pPr>
              <a:lnSpc>
                <a:spcPct val="120000"/>
              </a:lnSpc>
            </a:pP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you’d like the hyperlinks to remain intact, please be careful when re-formatting or copying and pasting the text! 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8CD76AA-39E0-4B8C-8EAB-16358C94FB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3771254"/>
            <a:ext cx="3086100" cy="1088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381000"/>
            <a:ext cx="7924800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06A7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Powerful Pages Book Drive</a:t>
            </a:r>
          </a:p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06A7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Emails &amp; Social Posts</a:t>
            </a:r>
          </a:p>
        </p:txBody>
      </p:sp>
    </p:spTree>
    <p:extLst>
      <p:ext uri="{BB962C8B-B14F-4D97-AF65-F5344CB8AC3E}">
        <p14:creationId xmlns:p14="http://schemas.microsoft.com/office/powerpoint/2010/main" val="332336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6060" y="383977"/>
            <a:ext cx="7040880" cy="949960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rgbClr val="06A7E0"/>
                </a:solidFill>
              </a:rPr>
              <a:t>Email 1 – Announcing Your Drive</a:t>
            </a:r>
            <a:br>
              <a:rPr lang="en-US" sz="3400" b="1" dirty="0">
                <a:solidFill>
                  <a:srgbClr val="06A7E0"/>
                </a:solidFill>
              </a:rPr>
            </a:br>
            <a:r>
              <a:rPr lang="en-US" sz="1600" dirty="0"/>
              <a:t>(recommend sending one week in advance)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2964" y="1828800"/>
            <a:ext cx="8795836" cy="333453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Reading at grade level by the end of third grade is the single most important predictor of academic success, but less than 39% of Charlotte area third graders are achieving this goal.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 are helping to change that by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hosting a book drive to collect new and gently used books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 that students have access to books in their classroom and at home!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Our goal is to collect </a:t>
            </a:r>
            <a:r>
              <a:rPr lang="en-US" sz="1400" dirty="0">
                <a:solidFill>
                  <a:srgbClr val="E31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your goal]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books.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Our Powerful Pages Book Drive will run </a:t>
            </a:r>
            <a:r>
              <a:rPr lang="en-US" sz="1400" b="1" dirty="0">
                <a:solidFill>
                  <a:srgbClr val="E31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dates]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>
              <a:solidFill>
                <a:srgbClr val="E317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E31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logistics such as where collection boxes are located, any contests, etc.]</a:t>
            </a:r>
          </a:p>
          <a:p>
            <a:endParaRPr lang="en-US" sz="1400" dirty="0">
              <a:solidFill>
                <a:srgbClr val="E317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More details will follow next week.  In the meantime, click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learn more about Classroom Central, or follow them on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Facebook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Twitter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Instagram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LinkedIn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keep up with their latest news and events.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Let’s work 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help students across our community succeed in school and, ultimately, in life!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382000" y="6989489"/>
            <a:ext cx="1371600" cy="599733"/>
            <a:chOff x="8325251" y="6989489"/>
            <a:chExt cx="1371600" cy="599733"/>
          </a:xfrm>
        </p:grpSpPr>
        <p:pic>
          <p:nvPicPr>
            <p:cNvPr id="8" name="Picture 7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5251" y="6989489"/>
              <a:ext cx="1371600" cy="40191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325251" y="7358390"/>
              <a:ext cx="130676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ClassroomCentral.org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026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6060" y="383977"/>
            <a:ext cx="7040880" cy="949960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rgbClr val="06A7E0"/>
                </a:solidFill>
              </a:rPr>
              <a:t>Email 2 – Kick-Off Day</a:t>
            </a:r>
            <a:br>
              <a:rPr lang="en-US" sz="3400" b="1" dirty="0">
                <a:solidFill>
                  <a:srgbClr val="06A7E0"/>
                </a:solidFill>
              </a:rPr>
            </a:br>
            <a:r>
              <a:rPr lang="en-US" sz="1600" dirty="0"/>
              <a:t>(could be helpful to include previous email for reference)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2964" y="2065251"/>
            <a:ext cx="8795836" cy="441174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Today is the first day of our Powerful Pages Book Drive for Classroom Central! Remember, </a:t>
            </a:r>
            <a:r>
              <a:rPr lang="en-US" sz="1400" dirty="0">
                <a:solidFill>
                  <a:srgbClr val="E31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reminder about goal, logistics about where to drop off their items, campaign timeline, any incentives/contests, or any other things you want them to know about your specific campaign.]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You can donate new and gently used books or you can purchase new books from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Classroom Central’s Amazon Wish List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You may also make a tax-deductible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online donation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Classroom Central that they can use to purchase books and other essential supplies. Each dollar donated to Classroom Central is transformed into $9 worth of school supplies for a student in need! Make sure </a:t>
            </a:r>
            <a:r>
              <a:rPr lang="en-US" sz="1400" dirty="0">
                <a:solidFill>
                  <a:srgbClr val="E31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Organization Name]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is in the “Comments” box on the online donation form.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put the impact you are making into perspective, Mr. Davis, a Charlotte-Mecklenburg Schools teacher says it best, “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Words cannot express how much of an impact your generosity makes. Students are astounded by the items I bring back to our classroom from Classroom Central each month, especially the books. As an educator, it makes me feel incredibly valued when I know this community is pulling together to help my students learn to read and succeed in school. Thank you!”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If you’d like to volunteer to help us count our donations at the end of our drive, please contact </a:t>
            </a:r>
            <a:r>
              <a:rPr lang="en-US" sz="1400" dirty="0">
                <a:solidFill>
                  <a:srgbClr val="E31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contact information]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382000" y="6989489"/>
            <a:ext cx="1371600" cy="599733"/>
            <a:chOff x="8325251" y="6989489"/>
            <a:chExt cx="1371600" cy="599733"/>
          </a:xfrm>
        </p:grpSpPr>
        <p:pic>
          <p:nvPicPr>
            <p:cNvPr id="8" name="Picture 7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5251" y="6989489"/>
              <a:ext cx="1371600" cy="40191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325251" y="7358390"/>
              <a:ext cx="130676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ClassroomCentral.org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29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6060" y="383977"/>
            <a:ext cx="7040880" cy="94996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06A7E0"/>
                </a:solidFill>
              </a:rPr>
              <a:t>Email 3 – Reminder &amp; Teacher Testimonial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00564" y="2133600"/>
            <a:ext cx="9100636" cy="278053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US" sz="1200" dirty="0">
                <a:solidFill>
                  <a:srgbClr val="E31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week/day #]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our Classroom Central Book Drive!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The deadline for donations is </a:t>
            </a:r>
            <a:r>
              <a:rPr lang="en-US" sz="1200" b="1" dirty="0">
                <a:solidFill>
                  <a:srgbClr val="E31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deadline]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I’d like to share a message from a local teacher who utilizes Classroom Central: 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“If I had to pick one item that my students most cherish, it would be books. My scholars love to read and they eagerly anticipate the new books I bring back from Classroom Central each month. Every student has a book box where they keep favorites for independent reading time, and I’m also able to send books home with them to share with their families and to practice their reading.”</a:t>
            </a:r>
          </a:p>
          <a:p>
            <a:pPr lvl="1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 Nicole Milford, First Grade Teacher at CMS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When you contribute books to Classroom Central, you are helping hundreds of teachers like Ms. Milford and the thousands of students in their classrooms. You never know the difference a single book may make in the life of a child!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Please drop off your books today </a:t>
            </a:r>
            <a:r>
              <a:rPr lang="en-US" sz="1200" b="1" dirty="0">
                <a:solidFill>
                  <a:srgbClr val="E31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drop off information].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don’t forget, you can also make an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online donation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or purchase books on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Classroom Central’s Amazon Wish List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Thank you!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382000" y="6989489"/>
            <a:ext cx="1371600" cy="599733"/>
            <a:chOff x="8325251" y="6989489"/>
            <a:chExt cx="1371600" cy="599733"/>
          </a:xfrm>
        </p:grpSpPr>
        <p:pic>
          <p:nvPicPr>
            <p:cNvPr id="8" name="Picture 7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5251" y="6989489"/>
              <a:ext cx="1371600" cy="40191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325251" y="7358390"/>
              <a:ext cx="130676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ClassroomCentral.org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14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6060" y="383977"/>
            <a:ext cx="7040880" cy="949960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rgbClr val="06A7E0"/>
                </a:solidFill>
              </a:rPr>
              <a:t>Email 4 – Wrap Up &amp; Thank You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52964" y="1946844"/>
            <a:ext cx="8795836" cy="247275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Thank you for supporting the Classroom Central Powerful Pages Book Drive!  We collected </a:t>
            </a:r>
            <a:r>
              <a:rPr lang="en-US" sz="1400" b="1" dirty="0">
                <a:solidFill>
                  <a:srgbClr val="E31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final counts]</a:t>
            </a:r>
            <a:r>
              <a:rPr lang="en-US" sz="1400" dirty="0">
                <a:solidFill>
                  <a:srgbClr val="E31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books to help children across our community.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E31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reminder about goal, any incentives/contest winners and any other items you want them to know about your drive]</a:t>
            </a:r>
          </a:p>
          <a:p>
            <a:endParaRPr lang="en-US" sz="1400" dirty="0">
              <a:solidFill>
                <a:srgbClr val="E317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If you enjoyed this event and would like to learn more about Classroom Central, you can attend one of their monthly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Show &amp; Tell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open house tours hosted at their Free Store or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sign up to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volunteer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at Classroom Central.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Thank you for your support and helping make the book drive such a success!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382000" y="6989489"/>
            <a:ext cx="1371600" cy="599733"/>
            <a:chOff x="8325251" y="6989489"/>
            <a:chExt cx="1371600" cy="599733"/>
          </a:xfrm>
        </p:grpSpPr>
        <p:pic>
          <p:nvPicPr>
            <p:cNvPr id="8" name="Picture 7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5251" y="6989489"/>
              <a:ext cx="1371600" cy="40191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325251" y="7358390"/>
              <a:ext cx="130676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ClassroomCentral.org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0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6060" y="383977"/>
            <a:ext cx="7040880" cy="94996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06A7E0"/>
                </a:solidFill>
              </a:rPr>
              <a:t>Graphics for Social Posts</a:t>
            </a:r>
            <a:endParaRPr lang="en-US" sz="16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7B88A0D-6E21-4A99-8999-988C9CCFFF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704" y="4658094"/>
            <a:ext cx="3256991" cy="2730329"/>
          </a:xfrm>
          <a:prstGeom prst="rect">
            <a:avLst/>
          </a:prstGeom>
        </p:spPr>
      </p:pic>
      <p:pic>
        <p:nvPicPr>
          <p:cNvPr id="7" name="Picture 6" descr="A picture containing refrigerator, sitting, sign, man&#10;&#10;Description automatically generated">
            <a:extLst>
              <a:ext uri="{FF2B5EF4-FFF2-40B4-BE49-F238E27FC236}">
                <a16:creationId xmlns:a16="http://schemas.microsoft.com/office/drawing/2014/main" id="{F46DA775-230E-4B06-A713-7ABA934931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09" y="1600798"/>
            <a:ext cx="3256991" cy="2730329"/>
          </a:xfrm>
          <a:prstGeom prst="rect">
            <a:avLst/>
          </a:prstGeom>
        </p:spPr>
      </p:pic>
      <p:pic>
        <p:nvPicPr>
          <p:cNvPr id="9" name="Picture 8" descr="A picture containing sign, sitting, refrigerator, computer&#10;&#10;Description automatically generated">
            <a:extLst>
              <a:ext uri="{FF2B5EF4-FFF2-40B4-BE49-F238E27FC236}">
                <a16:creationId xmlns:a16="http://schemas.microsoft.com/office/drawing/2014/main" id="{7056F261-7ACF-400B-A258-97879EDA70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00200"/>
            <a:ext cx="3256991" cy="273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3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6060" y="383977"/>
            <a:ext cx="5539740" cy="94996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06A7E0"/>
                </a:solidFill>
              </a:rPr>
              <a:t>Sample Social Posts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149019"/>
            <a:ext cx="9372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Facebook/Instagram</a:t>
            </a: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Less than 39% of third graders in our community are reading on grade level. </a:t>
            </a:r>
            <a:r>
              <a:rPr lang="en-US" sz="1400" dirty="0">
                <a:solidFill>
                  <a:srgbClr val="E31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[@</a:t>
            </a:r>
            <a:r>
              <a:rPr lang="en-US" sz="1400" dirty="0" err="1">
                <a:solidFill>
                  <a:srgbClr val="E31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YourOrg</a:t>
            </a:r>
            <a:r>
              <a:rPr lang="en-US" sz="1400" dirty="0">
                <a:solidFill>
                  <a:srgbClr val="E31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is partnering with @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ClassroomCentral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make sure students and teachers have books in their classrooms! Drop off your gently used children’s books today at </a:t>
            </a:r>
            <a:r>
              <a:rPr lang="en-US" sz="1400" dirty="0">
                <a:solidFill>
                  <a:srgbClr val="E31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31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[@</a:t>
            </a:r>
            <a:r>
              <a:rPr lang="en-US" sz="1400" dirty="0" err="1">
                <a:solidFill>
                  <a:srgbClr val="E31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YourOrg</a:t>
            </a:r>
            <a:r>
              <a:rPr lang="en-US" sz="1400" dirty="0">
                <a:solidFill>
                  <a:srgbClr val="E31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is participating in the @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ClassroomCentral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Powerful Pages Book Drive. You can drop off  new or gently used children’s books (pre-K through 12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grade) </a:t>
            </a:r>
            <a:r>
              <a:rPr lang="en-US" sz="1400" dirty="0">
                <a:solidFill>
                  <a:srgbClr val="E31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[dates, location]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help students develop a love for reading.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Only 39% of third graders in our community are reading on grade level. Support the @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ClassrmCentral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Powerful Pages Book Drive to make sure students and teachers have books in their classrooms! Drop off your new or gently used children’s books today at </a:t>
            </a:r>
            <a:r>
              <a:rPr lang="en-US" sz="1400" dirty="0">
                <a:solidFill>
                  <a:srgbClr val="E31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Support the @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ClassrmCentral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Powerful Pages Book Drive by donating your new or gently used children’s books </a:t>
            </a:r>
            <a:r>
              <a:rPr lang="en-US" sz="1400" dirty="0">
                <a:solidFill>
                  <a:srgbClr val="E31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[dates, location]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for students in need!</a:t>
            </a:r>
          </a:p>
        </p:txBody>
      </p:sp>
    </p:spTree>
    <p:extLst>
      <p:ext uri="{BB962C8B-B14F-4D97-AF65-F5344CB8AC3E}">
        <p14:creationId xmlns:p14="http://schemas.microsoft.com/office/powerpoint/2010/main" val="1597623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3215</TotalTime>
  <Words>1036</Words>
  <Application>Microsoft Office PowerPoint</Application>
  <PresentationFormat>Custom</PresentationFormat>
  <Paragraphs>71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Email 1 – Announcing Your Drive (recommend sending one week in advance)</vt:lpstr>
      <vt:lpstr>Email 2 – Kick-Off Day (could be helpful to include previous email for reference)</vt:lpstr>
      <vt:lpstr>Email 3 – Reminder &amp; Teacher Testimonial</vt:lpstr>
      <vt:lpstr>Email 4 – Wrap Up &amp; Thank You</vt:lpstr>
      <vt:lpstr>Graphics for Social Posts</vt:lpstr>
      <vt:lpstr>Sample Social Posts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Johnson</dc:creator>
  <cp:lastModifiedBy>Greg Meitus</cp:lastModifiedBy>
  <cp:revision>186</cp:revision>
  <cp:lastPrinted>2017-06-08T16:20:39Z</cp:lastPrinted>
  <dcterms:created xsi:type="dcterms:W3CDTF">2017-02-27T17:40:03Z</dcterms:created>
  <dcterms:modified xsi:type="dcterms:W3CDTF">2019-12-11T14:03:44Z</dcterms:modified>
</cp:coreProperties>
</file>